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8" r:id="rId13"/>
    <p:sldId id="267" r:id="rId14"/>
    <p:sldId id="283" r:id="rId15"/>
    <p:sldId id="280" r:id="rId16"/>
    <p:sldId id="270" r:id="rId17"/>
    <p:sldId id="274" r:id="rId18"/>
    <p:sldId id="281" r:id="rId19"/>
    <p:sldId id="272" r:id="rId20"/>
    <p:sldId id="273" r:id="rId21"/>
    <p:sldId id="282" r:id="rId22"/>
    <p:sldId id="284" r:id="rId23"/>
    <p:sldId id="275" r:id="rId24"/>
    <p:sldId id="276" r:id="rId25"/>
    <p:sldId id="277" r:id="rId26"/>
    <p:sldId id="278" r:id="rId27"/>
    <p:sldId id="279" r:id="rId28"/>
    <p:sldId id="285" r:id="rId29"/>
    <p:sldId id="286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0B8"/>
    <a:srgbClr val="5199CC"/>
    <a:srgbClr val="575656"/>
    <a:srgbClr val="5B5959"/>
    <a:srgbClr val="464444"/>
    <a:srgbClr val="312F2F"/>
    <a:srgbClr val="6C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705" autoAdjust="0"/>
  </p:normalViewPr>
  <p:slideViewPr>
    <p:cSldViewPr snapToGrid="0">
      <p:cViewPr varScale="1">
        <p:scale>
          <a:sx n="100" d="100"/>
          <a:sy n="100" d="100"/>
        </p:scale>
        <p:origin x="936" y="90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6E5644-C2C9-4937-99CB-0C73B9B9B1D9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BD1813B-A625-48A4-BA07-EC211C95C969}">
      <dgm:prSet phldrT="[Text]" custT="1"/>
      <dgm:spPr/>
      <dgm:t>
        <a:bodyPr/>
        <a:lstStyle/>
        <a:p>
          <a:r>
            <a:rPr lang="de-DE" sz="1400" dirty="0"/>
            <a:t>Mitgliederverwaltung</a:t>
          </a:r>
        </a:p>
      </dgm:t>
    </dgm:pt>
    <dgm:pt modelId="{6A9CA601-0527-41DD-AB15-BA9D0255714C}" type="parTrans" cxnId="{BB30848B-44E1-4836-8190-975F504A5869}">
      <dgm:prSet/>
      <dgm:spPr/>
      <dgm:t>
        <a:bodyPr/>
        <a:lstStyle/>
        <a:p>
          <a:endParaRPr lang="de-DE"/>
        </a:p>
      </dgm:t>
    </dgm:pt>
    <dgm:pt modelId="{4E8FC59E-F2A4-4AED-AF58-E845A126CDD3}" type="sibTrans" cxnId="{BB30848B-44E1-4836-8190-975F504A5869}">
      <dgm:prSet/>
      <dgm:spPr/>
      <dgm:t>
        <a:bodyPr/>
        <a:lstStyle/>
        <a:p>
          <a:endParaRPr lang="de-DE"/>
        </a:p>
      </dgm:t>
    </dgm:pt>
    <dgm:pt modelId="{CF5446CB-7738-4E25-8D9B-7B4C69B1E36B}">
      <dgm:prSet phldrT="[Text]" custT="1"/>
      <dgm:spPr/>
      <dgm:t>
        <a:bodyPr/>
        <a:lstStyle/>
        <a:p>
          <a:r>
            <a:rPr lang="de-DE" sz="1400" dirty="0"/>
            <a:t>Kommunikation</a:t>
          </a:r>
        </a:p>
      </dgm:t>
    </dgm:pt>
    <dgm:pt modelId="{98EBC278-9DB3-4A38-8F3D-01BAF67D4EA3}" type="parTrans" cxnId="{E0C15DF4-D21F-4DA3-B488-AE0A7CB6B33A}">
      <dgm:prSet/>
      <dgm:spPr/>
      <dgm:t>
        <a:bodyPr/>
        <a:lstStyle/>
        <a:p>
          <a:endParaRPr lang="de-DE"/>
        </a:p>
      </dgm:t>
    </dgm:pt>
    <dgm:pt modelId="{20079005-2F6F-44C5-B517-3DE353BF111A}" type="sibTrans" cxnId="{E0C15DF4-D21F-4DA3-B488-AE0A7CB6B33A}">
      <dgm:prSet/>
      <dgm:spPr/>
      <dgm:t>
        <a:bodyPr/>
        <a:lstStyle/>
        <a:p>
          <a:endParaRPr lang="de-DE"/>
        </a:p>
      </dgm:t>
    </dgm:pt>
    <dgm:pt modelId="{C84FDC05-4A3D-4604-9A25-1DBB823B56CF}">
      <dgm:prSet phldrT="[Text]" phldr="1"/>
      <dgm:spPr/>
      <dgm:t>
        <a:bodyPr/>
        <a:lstStyle/>
        <a:p>
          <a:endParaRPr lang="de-DE" dirty="0"/>
        </a:p>
      </dgm:t>
    </dgm:pt>
    <dgm:pt modelId="{F1DB0020-AE3B-4131-BC82-C58A1ADE2D07}" type="parTrans" cxnId="{12EC6C84-537D-4C65-8512-BD94ED72878D}">
      <dgm:prSet/>
      <dgm:spPr/>
      <dgm:t>
        <a:bodyPr/>
        <a:lstStyle/>
        <a:p>
          <a:endParaRPr lang="de-DE"/>
        </a:p>
      </dgm:t>
    </dgm:pt>
    <dgm:pt modelId="{B53C0EB6-D9B5-4867-B05D-5EB73760BA32}" type="sibTrans" cxnId="{12EC6C84-537D-4C65-8512-BD94ED72878D}">
      <dgm:prSet/>
      <dgm:spPr/>
      <dgm:t>
        <a:bodyPr/>
        <a:lstStyle/>
        <a:p>
          <a:endParaRPr lang="de-DE"/>
        </a:p>
      </dgm:t>
    </dgm:pt>
    <dgm:pt modelId="{598BD0AA-92C6-4732-96B8-C1AAE78D3DF8}">
      <dgm:prSet phldrT="[Text]" custT="1"/>
      <dgm:spPr/>
      <dgm:t>
        <a:bodyPr/>
        <a:lstStyle/>
        <a:p>
          <a:r>
            <a:rPr lang="de-DE" sz="1400" dirty="0"/>
            <a:t>Buchhaltung</a:t>
          </a:r>
        </a:p>
      </dgm:t>
    </dgm:pt>
    <dgm:pt modelId="{BBF9A8C3-E3CF-4644-82FA-41F3C625B277}" type="parTrans" cxnId="{C0A8FF64-1A9C-49DE-BF1D-6ABAC86662B4}">
      <dgm:prSet/>
      <dgm:spPr/>
      <dgm:t>
        <a:bodyPr/>
        <a:lstStyle/>
        <a:p>
          <a:endParaRPr lang="de-DE"/>
        </a:p>
      </dgm:t>
    </dgm:pt>
    <dgm:pt modelId="{6FCD3EF9-1E65-41EE-8312-04037AF41874}" type="sibTrans" cxnId="{C0A8FF64-1A9C-49DE-BF1D-6ABAC86662B4}">
      <dgm:prSet/>
      <dgm:spPr/>
      <dgm:t>
        <a:bodyPr/>
        <a:lstStyle/>
        <a:p>
          <a:endParaRPr lang="de-DE"/>
        </a:p>
      </dgm:t>
    </dgm:pt>
    <dgm:pt modelId="{B1FBB4B9-A972-4535-9715-5722AC10585C}" type="pres">
      <dgm:prSet presAssocID="{0C6E5644-C2C9-4937-99CB-0C73B9B9B1D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36B772E-04AD-4732-81A7-13220B0387DE}" type="pres">
      <dgm:prSet presAssocID="{6BD1813B-A625-48A4-BA07-EC211C95C969}" presName="gear1" presStyleLbl="node1" presStyleIdx="0" presStyleCnt="3">
        <dgm:presLayoutVars>
          <dgm:chMax val="1"/>
          <dgm:bulletEnabled val="1"/>
        </dgm:presLayoutVars>
      </dgm:prSet>
      <dgm:spPr/>
    </dgm:pt>
    <dgm:pt modelId="{8E9EFD98-427E-4562-9CB2-7BB16E5DAC19}" type="pres">
      <dgm:prSet presAssocID="{6BD1813B-A625-48A4-BA07-EC211C95C969}" presName="gear1srcNode" presStyleLbl="node1" presStyleIdx="0" presStyleCnt="3"/>
      <dgm:spPr/>
    </dgm:pt>
    <dgm:pt modelId="{26F304FE-3D0F-4A40-B8FB-2F0DFDD82ED3}" type="pres">
      <dgm:prSet presAssocID="{6BD1813B-A625-48A4-BA07-EC211C95C969}" presName="gear1dstNode" presStyleLbl="node1" presStyleIdx="0" presStyleCnt="3"/>
      <dgm:spPr/>
    </dgm:pt>
    <dgm:pt modelId="{F76499DB-ACF0-4844-B985-152DBAFB6571}" type="pres">
      <dgm:prSet presAssocID="{598BD0AA-92C6-4732-96B8-C1AAE78D3DF8}" presName="gear2" presStyleLbl="node1" presStyleIdx="1" presStyleCnt="3" custLinFactNeighborX="1521" custLinFactNeighborY="3550">
        <dgm:presLayoutVars>
          <dgm:chMax val="1"/>
          <dgm:bulletEnabled val="1"/>
        </dgm:presLayoutVars>
      </dgm:prSet>
      <dgm:spPr/>
    </dgm:pt>
    <dgm:pt modelId="{56AA3856-A6A9-4F2E-BD4B-83EEFCA340A1}" type="pres">
      <dgm:prSet presAssocID="{598BD0AA-92C6-4732-96B8-C1AAE78D3DF8}" presName="gear2srcNode" presStyleLbl="node1" presStyleIdx="1" presStyleCnt="3"/>
      <dgm:spPr/>
    </dgm:pt>
    <dgm:pt modelId="{166D8478-E558-4759-9B17-187542A972B3}" type="pres">
      <dgm:prSet presAssocID="{598BD0AA-92C6-4732-96B8-C1AAE78D3DF8}" presName="gear2dstNode" presStyleLbl="node1" presStyleIdx="1" presStyleCnt="3"/>
      <dgm:spPr/>
    </dgm:pt>
    <dgm:pt modelId="{C6FCE1C7-0C8D-450B-B3DD-91177B07E084}" type="pres">
      <dgm:prSet presAssocID="{CF5446CB-7738-4E25-8D9B-7B4C69B1E36B}" presName="gear3" presStyleLbl="node1" presStyleIdx="2" presStyleCnt="3" custScaleX="113908" custScaleY="115787"/>
      <dgm:spPr/>
    </dgm:pt>
    <dgm:pt modelId="{64D72D08-3A22-430F-9338-7618B2E3ADDE}" type="pres">
      <dgm:prSet presAssocID="{CF5446CB-7738-4E25-8D9B-7B4C69B1E36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0E3F7D0-9F55-44EB-AF35-02ACA8CE75D7}" type="pres">
      <dgm:prSet presAssocID="{CF5446CB-7738-4E25-8D9B-7B4C69B1E36B}" presName="gear3srcNode" presStyleLbl="node1" presStyleIdx="2" presStyleCnt="3"/>
      <dgm:spPr/>
    </dgm:pt>
    <dgm:pt modelId="{2380052F-72A1-4213-8ECE-4D398788E81C}" type="pres">
      <dgm:prSet presAssocID="{CF5446CB-7738-4E25-8D9B-7B4C69B1E36B}" presName="gear3dstNode" presStyleLbl="node1" presStyleIdx="2" presStyleCnt="3"/>
      <dgm:spPr/>
    </dgm:pt>
    <dgm:pt modelId="{876A3AE0-7970-49DE-BE99-A704EE8960F9}" type="pres">
      <dgm:prSet presAssocID="{4E8FC59E-F2A4-4AED-AF58-E845A126CDD3}" presName="connector1" presStyleLbl="sibTrans2D1" presStyleIdx="0" presStyleCnt="3"/>
      <dgm:spPr/>
    </dgm:pt>
    <dgm:pt modelId="{926461D1-33F7-4B31-A733-017A6607FFFA}" type="pres">
      <dgm:prSet presAssocID="{6FCD3EF9-1E65-41EE-8312-04037AF41874}" presName="connector2" presStyleLbl="sibTrans2D1" presStyleIdx="1" presStyleCnt="3" custLinFactNeighborX="3173" custLinFactNeighborY="7932"/>
      <dgm:spPr/>
    </dgm:pt>
    <dgm:pt modelId="{91FBC292-8085-40C3-BD55-D28CD2D94CD2}" type="pres">
      <dgm:prSet presAssocID="{20079005-2F6F-44C5-B517-3DE353BF111A}" presName="connector3" presStyleLbl="sibTrans2D1" presStyleIdx="2" presStyleCnt="3"/>
      <dgm:spPr/>
    </dgm:pt>
  </dgm:ptLst>
  <dgm:cxnLst>
    <dgm:cxn modelId="{97C20F19-D315-4488-868D-13CB24FB6779}" type="presOf" srcId="{6FCD3EF9-1E65-41EE-8312-04037AF41874}" destId="{926461D1-33F7-4B31-A733-017A6607FFFA}" srcOrd="0" destOrd="0" presId="urn:microsoft.com/office/officeart/2005/8/layout/gear1"/>
    <dgm:cxn modelId="{FE24343B-4F7F-4B55-A3E3-FB8C5AAA35CE}" type="presOf" srcId="{598BD0AA-92C6-4732-96B8-C1AAE78D3DF8}" destId="{56AA3856-A6A9-4F2E-BD4B-83EEFCA340A1}" srcOrd="1" destOrd="0" presId="urn:microsoft.com/office/officeart/2005/8/layout/gear1"/>
    <dgm:cxn modelId="{C0A8FF64-1A9C-49DE-BF1D-6ABAC86662B4}" srcId="{0C6E5644-C2C9-4937-99CB-0C73B9B9B1D9}" destId="{598BD0AA-92C6-4732-96B8-C1AAE78D3DF8}" srcOrd="1" destOrd="0" parTransId="{BBF9A8C3-E3CF-4644-82FA-41F3C625B277}" sibTransId="{6FCD3EF9-1E65-41EE-8312-04037AF41874}"/>
    <dgm:cxn modelId="{69E8D968-F694-49EC-AF4A-0F1926BEC4AF}" type="presOf" srcId="{0C6E5644-C2C9-4937-99CB-0C73B9B9B1D9}" destId="{B1FBB4B9-A972-4535-9715-5722AC10585C}" srcOrd="0" destOrd="0" presId="urn:microsoft.com/office/officeart/2005/8/layout/gear1"/>
    <dgm:cxn modelId="{02B1EE72-64B2-4A69-B291-C5764564EB58}" type="presOf" srcId="{598BD0AA-92C6-4732-96B8-C1AAE78D3DF8}" destId="{F76499DB-ACF0-4844-B985-152DBAFB6571}" srcOrd="0" destOrd="0" presId="urn:microsoft.com/office/officeart/2005/8/layout/gear1"/>
    <dgm:cxn modelId="{5921AC55-226E-4937-B142-BF51CDE5E923}" type="presOf" srcId="{CF5446CB-7738-4E25-8D9B-7B4C69B1E36B}" destId="{64D72D08-3A22-430F-9338-7618B2E3ADDE}" srcOrd="1" destOrd="0" presId="urn:microsoft.com/office/officeart/2005/8/layout/gear1"/>
    <dgm:cxn modelId="{E6FF7D80-5D6C-40B9-A2D2-9E90EE5D999A}" type="presOf" srcId="{6BD1813B-A625-48A4-BA07-EC211C95C969}" destId="{8E9EFD98-427E-4562-9CB2-7BB16E5DAC19}" srcOrd="1" destOrd="0" presId="urn:microsoft.com/office/officeart/2005/8/layout/gear1"/>
    <dgm:cxn modelId="{12EC6C84-537D-4C65-8512-BD94ED72878D}" srcId="{0C6E5644-C2C9-4937-99CB-0C73B9B9B1D9}" destId="{C84FDC05-4A3D-4604-9A25-1DBB823B56CF}" srcOrd="3" destOrd="0" parTransId="{F1DB0020-AE3B-4131-BC82-C58A1ADE2D07}" sibTransId="{B53C0EB6-D9B5-4867-B05D-5EB73760BA32}"/>
    <dgm:cxn modelId="{A1309A84-0954-4BA3-8E05-A7A8E5D08DFE}" type="presOf" srcId="{20079005-2F6F-44C5-B517-3DE353BF111A}" destId="{91FBC292-8085-40C3-BD55-D28CD2D94CD2}" srcOrd="0" destOrd="0" presId="urn:microsoft.com/office/officeart/2005/8/layout/gear1"/>
    <dgm:cxn modelId="{BB30848B-44E1-4836-8190-975F504A5869}" srcId="{0C6E5644-C2C9-4937-99CB-0C73B9B9B1D9}" destId="{6BD1813B-A625-48A4-BA07-EC211C95C969}" srcOrd="0" destOrd="0" parTransId="{6A9CA601-0527-41DD-AB15-BA9D0255714C}" sibTransId="{4E8FC59E-F2A4-4AED-AF58-E845A126CDD3}"/>
    <dgm:cxn modelId="{E93F4CB2-BC0C-4997-A6EE-AD6C99FBBCAD}" type="presOf" srcId="{CF5446CB-7738-4E25-8D9B-7B4C69B1E36B}" destId="{2380052F-72A1-4213-8ECE-4D398788E81C}" srcOrd="3" destOrd="0" presId="urn:microsoft.com/office/officeart/2005/8/layout/gear1"/>
    <dgm:cxn modelId="{4D2CE5B6-B0E8-4152-A8E0-EF39529F7037}" type="presOf" srcId="{CF5446CB-7738-4E25-8D9B-7B4C69B1E36B}" destId="{C6FCE1C7-0C8D-450B-B3DD-91177B07E084}" srcOrd="0" destOrd="0" presId="urn:microsoft.com/office/officeart/2005/8/layout/gear1"/>
    <dgm:cxn modelId="{E40236C0-7212-4C37-B0A1-6E6D47808259}" type="presOf" srcId="{598BD0AA-92C6-4732-96B8-C1AAE78D3DF8}" destId="{166D8478-E558-4759-9B17-187542A972B3}" srcOrd="2" destOrd="0" presId="urn:microsoft.com/office/officeart/2005/8/layout/gear1"/>
    <dgm:cxn modelId="{F8B1DDCD-06A3-481B-A430-50A8DDE16B0C}" type="presOf" srcId="{4E8FC59E-F2A4-4AED-AF58-E845A126CDD3}" destId="{876A3AE0-7970-49DE-BE99-A704EE8960F9}" srcOrd="0" destOrd="0" presId="urn:microsoft.com/office/officeart/2005/8/layout/gear1"/>
    <dgm:cxn modelId="{84C03ED2-F758-4E37-A506-6D14E20EAB23}" type="presOf" srcId="{6BD1813B-A625-48A4-BA07-EC211C95C969}" destId="{136B772E-04AD-4732-81A7-13220B0387DE}" srcOrd="0" destOrd="0" presId="urn:microsoft.com/office/officeart/2005/8/layout/gear1"/>
    <dgm:cxn modelId="{4E3A92D6-6FD5-4A46-8031-C0B12B8559B3}" type="presOf" srcId="{6BD1813B-A625-48A4-BA07-EC211C95C969}" destId="{26F304FE-3D0F-4A40-B8FB-2F0DFDD82ED3}" srcOrd="2" destOrd="0" presId="urn:microsoft.com/office/officeart/2005/8/layout/gear1"/>
    <dgm:cxn modelId="{E0C15DF4-D21F-4DA3-B488-AE0A7CB6B33A}" srcId="{0C6E5644-C2C9-4937-99CB-0C73B9B9B1D9}" destId="{CF5446CB-7738-4E25-8D9B-7B4C69B1E36B}" srcOrd="2" destOrd="0" parTransId="{98EBC278-9DB3-4A38-8F3D-01BAF67D4EA3}" sibTransId="{20079005-2F6F-44C5-B517-3DE353BF111A}"/>
    <dgm:cxn modelId="{611DB3F7-F164-435F-A261-82ABFEB56673}" type="presOf" srcId="{CF5446CB-7738-4E25-8D9B-7B4C69B1E36B}" destId="{00E3F7D0-9F55-44EB-AF35-02ACA8CE75D7}" srcOrd="2" destOrd="0" presId="urn:microsoft.com/office/officeart/2005/8/layout/gear1"/>
    <dgm:cxn modelId="{98A13134-01CE-49C1-9511-E757DAA37BCB}" type="presParOf" srcId="{B1FBB4B9-A972-4535-9715-5722AC10585C}" destId="{136B772E-04AD-4732-81A7-13220B0387DE}" srcOrd="0" destOrd="0" presId="urn:microsoft.com/office/officeart/2005/8/layout/gear1"/>
    <dgm:cxn modelId="{E9DE799C-B34E-463A-AB99-0FE115D7F332}" type="presParOf" srcId="{B1FBB4B9-A972-4535-9715-5722AC10585C}" destId="{8E9EFD98-427E-4562-9CB2-7BB16E5DAC19}" srcOrd="1" destOrd="0" presId="urn:microsoft.com/office/officeart/2005/8/layout/gear1"/>
    <dgm:cxn modelId="{A89C60E3-FD61-4638-80B6-F454CE5077FD}" type="presParOf" srcId="{B1FBB4B9-A972-4535-9715-5722AC10585C}" destId="{26F304FE-3D0F-4A40-B8FB-2F0DFDD82ED3}" srcOrd="2" destOrd="0" presId="urn:microsoft.com/office/officeart/2005/8/layout/gear1"/>
    <dgm:cxn modelId="{CB269245-3A97-4525-A6A5-0E00BA0164D1}" type="presParOf" srcId="{B1FBB4B9-A972-4535-9715-5722AC10585C}" destId="{F76499DB-ACF0-4844-B985-152DBAFB6571}" srcOrd="3" destOrd="0" presId="urn:microsoft.com/office/officeart/2005/8/layout/gear1"/>
    <dgm:cxn modelId="{444D5868-9637-4A80-AA75-E2A8D6A946AA}" type="presParOf" srcId="{B1FBB4B9-A972-4535-9715-5722AC10585C}" destId="{56AA3856-A6A9-4F2E-BD4B-83EEFCA340A1}" srcOrd="4" destOrd="0" presId="urn:microsoft.com/office/officeart/2005/8/layout/gear1"/>
    <dgm:cxn modelId="{260CE845-5CD8-4177-834F-2C5E52942902}" type="presParOf" srcId="{B1FBB4B9-A972-4535-9715-5722AC10585C}" destId="{166D8478-E558-4759-9B17-187542A972B3}" srcOrd="5" destOrd="0" presId="urn:microsoft.com/office/officeart/2005/8/layout/gear1"/>
    <dgm:cxn modelId="{6C605E18-43F1-481F-8AD4-AC9BA5AB4C50}" type="presParOf" srcId="{B1FBB4B9-A972-4535-9715-5722AC10585C}" destId="{C6FCE1C7-0C8D-450B-B3DD-91177B07E084}" srcOrd="6" destOrd="0" presId="urn:microsoft.com/office/officeart/2005/8/layout/gear1"/>
    <dgm:cxn modelId="{5459C6FD-3A20-4335-A2F3-83ABA35EEB1A}" type="presParOf" srcId="{B1FBB4B9-A972-4535-9715-5722AC10585C}" destId="{64D72D08-3A22-430F-9338-7618B2E3ADDE}" srcOrd="7" destOrd="0" presId="urn:microsoft.com/office/officeart/2005/8/layout/gear1"/>
    <dgm:cxn modelId="{C109DB37-8AE3-49AF-B955-780EAB1844C5}" type="presParOf" srcId="{B1FBB4B9-A972-4535-9715-5722AC10585C}" destId="{00E3F7D0-9F55-44EB-AF35-02ACA8CE75D7}" srcOrd="8" destOrd="0" presId="urn:microsoft.com/office/officeart/2005/8/layout/gear1"/>
    <dgm:cxn modelId="{980DABEC-6C86-4922-9FCE-5E38BBA23160}" type="presParOf" srcId="{B1FBB4B9-A972-4535-9715-5722AC10585C}" destId="{2380052F-72A1-4213-8ECE-4D398788E81C}" srcOrd="9" destOrd="0" presId="urn:microsoft.com/office/officeart/2005/8/layout/gear1"/>
    <dgm:cxn modelId="{17BAE0D3-CB4F-4867-80A2-894E2B927A46}" type="presParOf" srcId="{B1FBB4B9-A972-4535-9715-5722AC10585C}" destId="{876A3AE0-7970-49DE-BE99-A704EE8960F9}" srcOrd="10" destOrd="0" presId="urn:microsoft.com/office/officeart/2005/8/layout/gear1"/>
    <dgm:cxn modelId="{DAE9687F-D146-4C64-B826-7288B78F90E2}" type="presParOf" srcId="{B1FBB4B9-A972-4535-9715-5722AC10585C}" destId="{926461D1-33F7-4B31-A733-017A6607FFFA}" srcOrd="11" destOrd="0" presId="urn:microsoft.com/office/officeart/2005/8/layout/gear1"/>
    <dgm:cxn modelId="{F07D2626-679C-4141-8BD1-603EA6E737A6}" type="presParOf" srcId="{B1FBB4B9-A972-4535-9715-5722AC10585C}" destId="{91FBC292-8085-40C3-BD55-D28CD2D94C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B772E-04AD-4732-81A7-13220B0387DE}">
      <dsp:nvSpPr>
        <dsp:cNvPr id="0" name=""/>
        <dsp:cNvSpPr/>
      </dsp:nvSpPr>
      <dsp:spPr>
        <a:xfrm>
          <a:off x="3429013" y="2297578"/>
          <a:ext cx="2694707" cy="269470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Mitgliederverwaltung</a:t>
          </a:r>
        </a:p>
      </dsp:txBody>
      <dsp:txXfrm>
        <a:off x="3970769" y="2928800"/>
        <a:ext cx="1611195" cy="1385135"/>
      </dsp:txXfrm>
    </dsp:sp>
    <dsp:sp modelId="{F76499DB-ACF0-4844-B985-152DBAFB6571}">
      <dsp:nvSpPr>
        <dsp:cNvPr id="0" name=""/>
        <dsp:cNvSpPr/>
      </dsp:nvSpPr>
      <dsp:spPr>
        <a:xfrm>
          <a:off x="1890992" y="1730219"/>
          <a:ext cx="1959787" cy="195978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Buchhaltung</a:t>
          </a:r>
        </a:p>
      </dsp:txBody>
      <dsp:txXfrm>
        <a:off x="2384374" y="2226583"/>
        <a:ext cx="973023" cy="967059"/>
      </dsp:txXfrm>
    </dsp:sp>
    <dsp:sp modelId="{C6FCE1C7-0C8D-450B-B3DD-91177B07E084}">
      <dsp:nvSpPr>
        <dsp:cNvPr id="0" name=""/>
        <dsp:cNvSpPr/>
      </dsp:nvSpPr>
      <dsp:spPr>
        <a:xfrm rot="20700000">
          <a:off x="2831937" y="150420"/>
          <a:ext cx="2174045" cy="223653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Kommunikation</a:t>
          </a:r>
        </a:p>
      </dsp:txBody>
      <dsp:txXfrm rot="-20700000">
        <a:off x="3305062" y="644665"/>
        <a:ext cx="1227794" cy="1248048"/>
      </dsp:txXfrm>
    </dsp:sp>
    <dsp:sp modelId="{876A3AE0-7970-49DE-BE99-A704EE8960F9}">
      <dsp:nvSpPr>
        <dsp:cNvPr id="0" name=""/>
        <dsp:cNvSpPr/>
      </dsp:nvSpPr>
      <dsp:spPr>
        <a:xfrm>
          <a:off x="3229626" y="1886491"/>
          <a:ext cx="3449225" cy="3449225"/>
        </a:xfrm>
        <a:prstGeom prst="circularArrow">
          <a:avLst>
            <a:gd name="adj1" fmla="val 4688"/>
            <a:gd name="adj2" fmla="val 299029"/>
            <a:gd name="adj3" fmla="val 2530770"/>
            <a:gd name="adj4" fmla="val 15830168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461D1-33F7-4B31-A733-017A6607FFFA}">
      <dsp:nvSpPr>
        <dsp:cNvPr id="0" name=""/>
        <dsp:cNvSpPr/>
      </dsp:nvSpPr>
      <dsp:spPr>
        <a:xfrm>
          <a:off x="1593627" y="1422776"/>
          <a:ext cx="2506077" cy="250607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BC292-8085-40C3-BD55-D28CD2D94CD2}">
      <dsp:nvSpPr>
        <dsp:cNvPr id="0" name=""/>
        <dsp:cNvSpPr/>
      </dsp:nvSpPr>
      <dsp:spPr>
        <a:xfrm>
          <a:off x="2514704" y="-115026"/>
          <a:ext cx="2702056" cy="270205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42D43-6F76-4802-909A-37839D968543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36847-049F-439E-BADD-0F3444ED52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43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Zuerst ein Blick in die Vergangenheit.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847-049F-439E-BADD-0F3444ED52D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26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Beliebig viele Benutzer</a:t>
            </a:r>
          </a:p>
          <a:p>
            <a:pPr marL="171450" indent="-171450">
              <a:buFontTx/>
              <a:buChar char="-"/>
            </a:pPr>
            <a:r>
              <a:rPr lang="de-DE" dirty="0"/>
              <a:t>Preis ändert sich nicht bei mehreren Benutzern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847-049F-439E-BADD-0F3444ED52D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24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Bestandskonten verwalten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Online</a:t>
            </a:r>
            <a:r>
              <a:rPr lang="de-DE" baseline="0" dirty="0"/>
              <a:t> Banking 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Giro Konten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Barkassen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Bis PayPal Konto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847-049F-439E-BADD-0F3444ED52D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946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847-049F-439E-BADD-0F3444ED52D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91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64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16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2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>
            <a:noAutofit/>
          </a:bodyPr>
          <a:lstStyle>
            <a:lvl1pPr>
              <a:defRPr lang="de-DE" sz="4000" kern="12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/>
              <a:t>Titelmasterformat durch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37335"/>
            <a:ext cx="10515600" cy="4739628"/>
          </a:xfrm>
        </p:spPr>
        <p:txBody>
          <a:bodyPr/>
          <a:lstStyle>
            <a:lvl1pPr>
              <a:defRPr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183474"/>
            <a:ext cx="3477208" cy="8444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045"/>
            <a:ext cx="12192000" cy="57151"/>
          </a:xfrm>
          <a:prstGeom prst="rect">
            <a:avLst/>
          </a:prstGeom>
          <a:solidFill>
            <a:srgbClr val="0F70B8"/>
          </a:solidFill>
        </p:spPr>
      </p:pic>
    </p:spTree>
    <p:extLst>
      <p:ext uri="{BB962C8B-B14F-4D97-AF65-F5344CB8AC3E}">
        <p14:creationId xmlns:p14="http://schemas.microsoft.com/office/powerpoint/2010/main" val="293338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41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73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57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183474"/>
            <a:ext cx="3477208" cy="8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49290" y="6356350"/>
            <a:ext cx="3303037" cy="365125"/>
          </a:xfrm>
        </p:spPr>
        <p:txBody>
          <a:bodyPr/>
          <a:lstStyle/>
          <a:p>
            <a:fld id="{578A2E40-EAF4-4912-A453-6050E180AF56}" type="datetimeFigureOut">
              <a:rPr lang="de-DE" smtClean="0"/>
              <a:pPr/>
              <a:t>23.08.2018</a:t>
            </a:fld>
            <a:r>
              <a:rPr lang="de-DE" dirty="0"/>
              <a:t> – Christoph Sperl Netxp GmbH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183474"/>
            <a:ext cx="3477208" cy="8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7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84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05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A2E40-EAF4-4912-A453-6050E180AF56}" type="datetimeFigureOut">
              <a:rPr lang="de-DE" smtClean="0"/>
              <a:t>23.08.2018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C65A-79D2-4017-998F-9A2CB95D9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23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739" y="2831195"/>
            <a:ext cx="6798144" cy="16509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3734" y="1478725"/>
            <a:ext cx="11424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Herzlich Willkommen </a:t>
            </a:r>
            <a:br>
              <a:rPr lang="de-DE" sz="36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3600" dirty="0">
              <a:solidFill>
                <a:srgbClr val="5756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5" y="282319"/>
            <a:ext cx="869576" cy="71916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40" y="294137"/>
            <a:ext cx="1690462" cy="7031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2422187"/>
            <a:ext cx="12166801" cy="443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6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Mitgliederverwaltung live</a:t>
            </a:r>
          </a:p>
        </p:txBody>
      </p:sp>
      <p:pic>
        <p:nvPicPr>
          <p:cNvPr id="3" name="ScreenCapture_15.03.2017 10.51.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913" y="1436688"/>
            <a:ext cx="8766175" cy="4740275"/>
          </a:xfrm>
        </p:spPr>
      </p:pic>
    </p:spTree>
    <p:extLst>
      <p:ext uri="{BB962C8B-B14F-4D97-AF65-F5344CB8AC3E}">
        <p14:creationId xmlns:p14="http://schemas.microsoft.com/office/powerpoint/2010/main" val="10658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Eigene Felder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Beliebig viele Felder</a:t>
            </a:r>
          </a:p>
          <a:p>
            <a:pPr>
              <a:lnSpc>
                <a:spcPct val="150000"/>
              </a:lnSpc>
            </a:pPr>
            <a:r>
              <a:rPr lang="de-DE" dirty="0"/>
              <a:t>Eigene Textfelder </a:t>
            </a:r>
          </a:p>
          <a:p>
            <a:pPr>
              <a:lnSpc>
                <a:spcPct val="150000"/>
              </a:lnSpc>
            </a:pPr>
            <a:r>
              <a:rPr lang="de-DE" dirty="0"/>
              <a:t>Eigene Datumsfelder</a:t>
            </a:r>
          </a:p>
          <a:p>
            <a:pPr>
              <a:lnSpc>
                <a:spcPct val="150000"/>
              </a:lnSpc>
            </a:pPr>
            <a:r>
              <a:rPr lang="de-DE" dirty="0"/>
              <a:t>Eigene Wahlboxen</a:t>
            </a:r>
          </a:p>
          <a:p>
            <a:pPr>
              <a:lnSpc>
                <a:spcPct val="150000"/>
              </a:lnSpc>
            </a:pPr>
            <a:r>
              <a:rPr lang="de-DE" dirty="0"/>
              <a:t>Eigene Tabellen</a:t>
            </a:r>
          </a:p>
          <a:p>
            <a:pPr>
              <a:lnSpc>
                <a:spcPct val="150000"/>
              </a:lnSpc>
            </a:pPr>
            <a:r>
              <a:rPr lang="de-DE" dirty="0"/>
              <a:t>Volle Integration in alle Arbeitsfelder</a:t>
            </a:r>
          </a:p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2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 Eigene Felder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00" y="1425600"/>
            <a:ext cx="9849600" cy="491709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Mitgliederverwaltung Beiträge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Fixe Beiträge</a:t>
            </a:r>
          </a:p>
          <a:p>
            <a:pPr>
              <a:lnSpc>
                <a:spcPct val="150000"/>
              </a:lnSpc>
            </a:pPr>
            <a:r>
              <a:rPr lang="de-DE" dirty="0"/>
              <a:t>Altersabhängige Beiträge mit Stichtag</a:t>
            </a:r>
          </a:p>
          <a:p>
            <a:pPr>
              <a:lnSpc>
                <a:spcPct val="150000"/>
              </a:lnSpc>
            </a:pPr>
            <a:r>
              <a:rPr lang="de-DE" dirty="0"/>
              <a:t>Freie Beiträge</a:t>
            </a:r>
          </a:p>
          <a:p>
            <a:pPr>
              <a:lnSpc>
                <a:spcPct val="150000"/>
              </a:lnSpc>
            </a:pPr>
            <a:r>
              <a:rPr lang="de-DE" dirty="0"/>
              <a:t>Berechnete Beiträge</a:t>
            </a:r>
          </a:p>
          <a:p>
            <a:pPr>
              <a:lnSpc>
                <a:spcPct val="150000"/>
              </a:lnSpc>
            </a:pPr>
            <a:r>
              <a:rPr lang="de-DE" dirty="0"/>
              <a:t>Beiträge mit Ablaufdatum</a:t>
            </a:r>
          </a:p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8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/>
          <a:lstStyle/>
          <a:p>
            <a:r>
              <a:rPr lang="de-DE" dirty="0"/>
              <a:t>Die Arbeitsfelder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Mitgliederverwaltung</a:t>
            </a:r>
          </a:p>
          <a:p>
            <a:pPr>
              <a:lnSpc>
                <a:spcPct val="150000"/>
              </a:lnSpc>
            </a:pPr>
            <a:r>
              <a:rPr lang="de-DE" dirty="0"/>
              <a:t>Finanzverwaltung</a:t>
            </a:r>
          </a:p>
          <a:p>
            <a:pPr>
              <a:lnSpc>
                <a:spcPct val="150000"/>
              </a:lnSpc>
            </a:pPr>
            <a:r>
              <a:rPr lang="de-DE" dirty="0"/>
              <a:t>Kommunikation</a:t>
            </a:r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57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1790700"/>
            <a:ext cx="3514725" cy="50673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/>
          <a:lstStyle/>
          <a:p>
            <a:r>
              <a:rPr lang="de-DE" dirty="0"/>
              <a:t>Finanzverwaltung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Bestandskontenverwaltung mit Onlinebanking</a:t>
            </a:r>
          </a:p>
          <a:p>
            <a:pPr>
              <a:lnSpc>
                <a:spcPct val="150000"/>
              </a:lnSpc>
            </a:pPr>
            <a:r>
              <a:rPr lang="de-DE" dirty="0"/>
              <a:t>Sachkontenverwaltung (SKR49)</a:t>
            </a:r>
          </a:p>
          <a:p>
            <a:pPr>
              <a:lnSpc>
                <a:spcPct val="150000"/>
              </a:lnSpc>
            </a:pPr>
            <a:r>
              <a:rPr lang="de-DE" dirty="0"/>
              <a:t>Einfache Vereinsbuchhaltung</a:t>
            </a:r>
          </a:p>
          <a:p>
            <a:pPr>
              <a:lnSpc>
                <a:spcPct val="150000"/>
              </a:lnSpc>
            </a:pPr>
            <a:r>
              <a:rPr lang="de-DE" dirty="0"/>
              <a:t>Budgetplanerstellung</a:t>
            </a:r>
          </a:p>
          <a:p>
            <a:pPr>
              <a:lnSpc>
                <a:spcPct val="150000"/>
              </a:lnSpc>
            </a:pPr>
            <a:r>
              <a:rPr lang="de-DE" dirty="0"/>
              <a:t>Unzählige Auswertungsmöglichkeiten</a:t>
            </a:r>
          </a:p>
          <a:p>
            <a:pPr>
              <a:lnSpc>
                <a:spcPct val="150000"/>
              </a:lnSpc>
            </a:pPr>
            <a:r>
              <a:rPr lang="de-DE" dirty="0"/>
              <a:t>Rechnungserstellung / Mahnwesen</a:t>
            </a:r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73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Onlinebanking Konten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Vollintegration des Onlinebankings</a:t>
            </a:r>
          </a:p>
          <a:p>
            <a:pPr>
              <a:lnSpc>
                <a:spcPct val="150000"/>
              </a:lnSpc>
            </a:pPr>
            <a:r>
              <a:rPr lang="de-DE" dirty="0"/>
              <a:t>Einzel- und Sammelüberweisungen</a:t>
            </a:r>
          </a:p>
          <a:p>
            <a:pPr>
              <a:lnSpc>
                <a:spcPct val="150000"/>
              </a:lnSpc>
            </a:pPr>
            <a:r>
              <a:rPr lang="de-DE" dirty="0"/>
              <a:t>Einzel- oder Sammellastschriften</a:t>
            </a:r>
          </a:p>
          <a:p>
            <a:pPr>
              <a:lnSpc>
                <a:spcPct val="150000"/>
              </a:lnSpc>
            </a:pPr>
            <a:r>
              <a:rPr lang="de-DE" dirty="0"/>
              <a:t>Elektronische Übermittlung von Kontoumsätzen</a:t>
            </a:r>
          </a:p>
          <a:p>
            <a:pPr>
              <a:lnSpc>
                <a:spcPct val="150000"/>
              </a:lnSpc>
            </a:pPr>
            <a:r>
              <a:rPr lang="de-DE" dirty="0"/>
              <a:t>Alle Banken und Verfahren werden unterstützt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1790700"/>
            <a:ext cx="35147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Banking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"/>
          <a:stretch/>
        </p:blipFill>
        <p:spPr>
          <a:xfrm>
            <a:off x="982800" y="1425600"/>
            <a:ext cx="9697227" cy="507247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1790700"/>
            <a:ext cx="35147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Kontenplan erstellen / ändern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802"/>
          <a:stretch/>
        </p:blipFill>
        <p:spPr>
          <a:xfrm>
            <a:off x="1050587" y="1425600"/>
            <a:ext cx="8380836" cy="51516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1790700"/>
            <a:ext cx="35147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51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Buchhaltung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Speziell für Vereine ausgelegt, mit oder ohne Umsatzsteuer</a:t>
            </a:r>
          </a:p>
          <a:p>
            <a:pPr>
              <a:lnSpc>
                <a:spcPct val="150000"/>
              </a:lnSpc>
            </a:pPr>
            <a:r>
              <a:rPr lang="de-DE" dirty="0"/>
              <a:t>Massenbuchungen beispielsweise für Beiträge</a:t>
            </a:r>
          </a:p>
          <a:p>
            <a:pPr>
              <a:lnSpc>
                <a:spcPct val="150000"/>
              </a:lnSpc>
            </a:pPr>
            <a:r>
              <a:rPr lang="de-DE" dirty="0"/>
              <a:t>Automatische Spendenquittungserstellung</a:t>
            </a:r>
          </a:p>
          <a:p>
            <a:pPr>
              <a:lnSpc>
                <a:spcPct val="150000"/>
              </a:lnSpc>
            </a:pPr>
            <a:r>
              <a:rPr lang="de-DE" dirty="0"/>
              <a:t>Mehrdimensionale Buchhaltung (Sparten, Projekte)</a:t>
            </a:r>
          </a:p>
          <a:p>
            <a:pPr>
              <a:lnSpc>
                <a:spcPct val="150000"/>
              </a:lnSpc>
            </a:pPr>
            <a:r>
              <a:rPr lang="de-DE" dirty="0"/>
              <a:t>Automatische Buchungen mit Musterabgleich</a:t>
            </a:r>
          </a:p>
          <a:p>
            <a:pPr>
              <a:lnSpc>
                <a:spcPct val="150000"/>
              </a:lnSpc>
            </a:pPr>
            <a:r>
              <a:rPr lang="de-DE" dirty="0"/>
              <a:t>Spezielle Rücklastschriftbehandlung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1790700"/>
            <a:ext cx="35147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4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3829"/>
            <a:ext cx="7580086" cy="694077"/>
          </a:xfrm>
        </p:spPr>
        <p:txBody>
          <a:bodyPr>
            <a:normAutofit/>
          </a:bodyPr>
          <a:lstStyle/>
          <a:p>
            <a:r>
              <a:rPr lang="de-DE" dirty="0"/>
              <a:t>Online Vereinsverwaltung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07886"/>
            <a:ext cx="10515600" cy="476907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Früher: </a:t>
            </a:r>
          </a:p>
        </p:txBody>
      </p:sp>
      <p:pic>
        <p:nvPicPr>
          <p:cNvPr id="11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4" y="4865687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4" y="3238953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5" y="1612219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95" y="4865687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95" y="3238953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96" y="1612219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971021" y="2705942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Vorstand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898621" y="2708209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Spartenleiter A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971021" y="5999562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Schriftführer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971021" y="4308798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Schatzmeister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898620" y="5992297"/>
            <a:ext cx="297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Mitgliederverwaltung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898621" y="4304424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Beisitzer</a:t>
            </a:r>
          </a:p>
        </p:txBody>
      </p:sp>
      <p:pic>
        <p:nvPicPr>
          <p:cNvPr id="1028" name="Picture 4" descr="Bildergebnis für usb stick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84" y="1668348"/>
            <a:ext cx="671315" cy="51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Bildergebnis für usb stick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599" y="4990864"/>
            <a:ext cx="671315" cy="51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0.01782 L -0.05325 0.01782 C -0.04974 0.01643 -0.04609 0.01504 -0.04258 0.01365 C -0.0414 0.01296 -0.04023 0.01157 -0.03893 0.01157 C -0.01198 0.01157 0.01498 0.01296 0.04193 0.01365 C 0.04479 0.01435 0.04753 0.01481 0.05026 0.01574 C 0.05196 0.0162 0.05352 0.01736 0.05508 0.01782 C 0.05781 0.01875 0.06068 0.01921 0.06341 0.0199 C 0.07878 0.02893 0.06302 0.02037 0.07656 0.02638 C 0.07774 0.02685 0.07891 0.028 0.08008 0.02847 C 0.08242 0.02939 0.0849 0.02963 0.08724 0.03055 C 0.09037 0.03171 0.09675 0.03472 0.09675 0.03472 C 0.09896 0.03773 0.1069 0.04861 0.1086 0.04953 L 0.11576 0.0537 C 0.11901 0.0581 0.12201 0.0625 0.12526 0.06643 C 0.12656 0.06782 0.12774 0.06898 0.12891 0.07083 C 0.13021 0.07268 0.13112 0.07523 0.13242 0.07708 C 0.13477 0.08009 0.13724 0.08263 0.13959 0.08564 L 0.14323 0.08981 L 0.15026 0.10879 L 0.15274 0.11527 L 0.15508 0.12152 C 0.15547 0.12361 0.15573 0.12592 0.15625 0.12777 C 0.1569 0.13009 0.15808 0.13194 0.1586 0.13425 C 0.16433 0.15694 0.15808 0.13888 0.16341 0.15324 C 0.16615 0.16759 0.16276 0.15 0.16693 0.17013 C 0.16745 0.17222 0.16784 0.1743 0.16823 0.17662 C 0.16862 0.17939 0.16875 0.18217 0.1694 0.18495 C 0.17005 0.18796 0.17097 0.19074 0.17175 0.19351 C 0.17214 0.19629 0.17253 0.19907 0.17292 0.20185 C 0.17344 0.20555 0.17344 0.20902 0.17409 0.2125 C 0.17474 0.2155 0.17578 0.21828 0.17656 0.22106 C 0.17735 0.22662 0.17826 0.23217 0.17891 0.23796 C 0.1793 0.24143 0.17943 0.24513 0.18008 0.24861 C 0.1806 0.25092 0.18164 0.25277 0.18242 0.25486 C 0.18281 0.26041 0.18308 0.2662 0.1836 0.27175 C 0.18399 0.27476 0.18477 0.27731 0.1849 0.28032 C 0.18685 0.32777 0.18516 0.32129 0.18724 0.36273 C 0.1875 0.36713 0.18802 0.37129 0.18841 0.37546 C 0.18893 0.38101 0.18893 0.3868 0.18959 0.39236 C 0.19011 0.39675 0.19115 0.40092 0.19193 0.40509 L 0.1944 0.41782 C 0.19479 0.4199 0.19492 0.42222 0.19558 0.42407 C 0.19714 0.42847 0.19948 0.43194 0.20039 0.4368 C 0.20078 0.43888 0.20091 0.4412 0.20156 0.44328 C 0.20235 0.44629 0.20664 0.45601 0.20742 0.4581 C 0.20873 0.46458 0.20886 0.46643 0.21107 0.47291 C 0.2125 0.47731 0.2142 0.48125 0.21576 0.48564 C 0.21654 0.48773 0.21706 0.4905 0.21823 0.49189 L 0.22539 0.50046 C 0.23099 0.5155 0.22292 0.49675 0.2349 0.51088 C 0.24505 0.52314 0.23216 0.50856 0.24206 0.51736 C 0.24323 0.51851 0.24427 0.5206 0.24558 0.52152 C 0.24714 0.52268 0.2487 0.52291 0.25039 0.52361 C 0.2586 0.52777 0.24805 0.5243 0.26224 0.528 C 0.27539 0.52708 0.28841 0.52708 0.30156 0.52569 C 0.30391 0.52546 0.30625 0.52384 0.30873 0.52361 C 0.31498 0.52314 0.32136 0.52361 0.32774 0.52361 L -0.04609 0.52361 L -0.04857 0.50879 C -0.04375 0.50324 -0.03893 0.49768 -0.03424 0.49189 C -0.03255 0.48981 -0.03112 0.4875 -0.02942 0.48564 C -0.02474 0.47986 -0.01992 0.4743 -0.01523 0.46851 C -0.01107 0.46365 -0.00924 0.45972 -0.00442 0.45601 C -0.00299 0.45486 -0.0013 0.45463 0.00026 0.4537 C 0.00638 0.44722 0.0112 0.44189 0.0181 0.4368 C 0.02018 0.43541 0.02227 0.43449 0.02409 0.43263 C 0.03399 0.42291 0.02331 0.42824 0.03477 0.42407 C 0.03685 0.42199 0.0388 0.42013 0.04076 0.41782 C 0.04245 0.41597 0.04375 0.41296 0.04558 0.41157 C 0.0474 0.40995 0.04948 0.41018 0.05143 0.40925 C 0.05274 0.40787 0.05378 0.40625 0.05508 0.40509 C 0.05625 0.40416 0.05742 0.40393 0.0586 0.403 C 0.06146 0.40092 0.0642 0.39861 0.06693 0.39675 C 0.0681 0.39583 0.0694 0.39537 0.07058 0.39444 C 0.07214 0.39328 0.0737 0.39166 0.07526 0.39027 C 0.07722 0.38888 0.0793 0.38773 0.08125 0.38611 C 0.10209 0.36921 0.07604 0.38958 0.0944 0.37338 C 0.09623 0.37175 0.09831 0.3706 0.10026 0.36921 C 0.10196 0.36782 0.10339 0.36597 0.10508 0.36481 C 0.10703 0.36388 0.10899 0.36342 0.11107 0.36273 C 0.11341 0.35995 0.11563 0.35671 0.11823 0.35439 C 0.12045 0.35231 0.12318 0.35254 0.12526 0.35 C 0.13021 0.34421 0.12748 0.34652 0.1336 0.34375 C 0.1405 0.33564 0.13386 0.34259 0.14076 0.3375 C 0.14245 0.33611 0.14388 0.33425 0.14558 0.3331 C 0.14792 0.33148 0.15026 0.33032 0.15274 0.32893 C 0.15391 0.32824 0.15521 0.32777 0.15625 0.32685 C 0.16797 0.31643 0.15326 0.32916 0.16693 0.31828 C 0.16862 0.31713 0.17005 0.31527 0.17175 0.31412 C 0.17409 0.3125 0.17656 0.31134 0.17891 0.30995 L 0.18242 0.30787 C 0.1836 0.30717 0.18503 0.30694 0.18607 0.30555 C 0.18724 0.30416 0.18828 0.30254 0.18959 0.30138 C 0.19974 0.29236 0.18308 0.31412 0.20274 0.29074 C 0.20391 0.28935 0.20495 0.28773 0.20625 0.28657 C 0.20742 0.28564 0.20873 0.28564 0.2099 0.28449 C 0.22149 0.27314 0.2125 0.278 0.22175 0.27384 C 0.22331 0.27245 0.22513 0.27152 0.22656 0.26967 C 0.22787 0.26782 0.22865 0.26481 0.23008 0.26342 C 0.23151 0.2618 0.23321 0.2618 0.2349 0.26111 C 0.23685 0.25023 0.23451 0.2581 0.24076 0.25069 C 0.24414 0.24675 0.24701 0.24189 0.25039 0.23796 L 0.25391 0.23379 C 0.25469 0.23148 0.25534 0.22916 0.25625 0.22731 C 0.25729 0.22546 0.25899 0.225 0.2599 0.22314 C 0.26068 0.22129 0.26042 0.21875 0.26107 0.21666 C 0.2625 0.21226 0.26459 0.20856 0.26576 0.20416 C 0.26667 0.20115 0.26732 0.19838 0.26823 0.1956 C 0.26966 0.1912 0.27292 0.18287 0.27292 0.18287 C 0.27435 0.17569 0.27422 0.17546 0.27656 0.16805 C 0.27722 0.16597 0.27826 0.16412 0.27891 0.1618 C 0.27943 0.15972 0.27956 0.1574 0.28008 0.15532 C 0.28073 0.153 0.2819 0.15138 0.28242 0.14907 C 0.28242 0.14907 0.28542 0.1331 0.28607 0.13009 L 0.28959 0.11088 C 0.28998 0.10879 0.29063 0.10671 0.29076 0.10463 C 0.29115 0.10046 0.29154 0.09606 0.29206 0.09189 C 0.29297 0.08379 0.29401 0.0787 0.29558 0.07083 C 0.29597 0.06851 0.2961 0.0662 0.29675 0.06435 C 0.30495 0.04236 0.29245 0.07638 0.30156 0.04953 C 0.30378 0.04282 0.30625 0.03541 0.3099 0.03055 C 0.31211 0.02731 0.31433 0.02361 0.31706 0.02199 C 0.32097 0.01967 0.31927 0.0199 0.32175 0.0199 L 0.33373 0.0199 C 0.33008 0.01782 0.32656 0.0155 0.32292 0.01365 C 0.32136 0.01273 0.31979 0.01157 0.31823 0.01157 C 0.31185 0.01157 0.30547 0.01296 0.29909 0.01365 C 0.27813 0.0199 0.3043 0.0118 0.28607 0.01782 C 0.28373 0.01851 0.28125 0.01898 0.27891 0.0199 C 0.27643 0.02106 0.27422 0.02361 0.27175 0.02407 C 0.26901 0.02476 0.26615 0.02546 0.26341 0.02638 C 0.26185 0.02685 0.26029 0.02777 0.25873 0.02847 C 0.25664 0.02916 0.25469 0.02986 0.25274 0.03055 C 0.25078 0.03194 0.24883 0.03356 0.24675 0.03472 C 0.24518 0.03564 0.24362 0.03611 0.24206 0.0368 C 0.24076 0.0375 0.23959 0.03842 0.23841 0.03888 C 0.23529 0.0405 0.23177 0.0405 0.22891 0.04328 C 0.22409 0.04745 0.22357 0.04838 0.21823 0.05162 C 0.21498 0.0537 0.2056 0.05856 0.20156 0.06226 C 0.19948 0.06412 0.19766 0.06666 0.19558 0.06851 C 0.19362 0.07037 0.19167 0.07152 0.18959 0.07291 C 0.18841 0.07361 0.18711 0.07384 0.18607 0.075 C 0.17097 0.08842 0.18685 0.07546 0.17656 0.08564 C 0.16862 0.09305 0.1681 0.09328 0.16107 0.09814 C 0.15795 0.1037 0.15456 0.11041 0.15026 0.11296 L 0.14675 0.11527 C 0.13815 0.12546 0.14219 0.12129 0.1349 0.12777 C 0.1336 0.13009 0.13255 0.1324 0.13125 0.13425 C 0.12904 0.13726 0.12409 0.14259 0.12409 0.14259 C 0.12331 0.1449 0.1224 0.14675 0.12175 0.14907 C 0.12123 0.15092 0.12123 0.15347 0.12058 0.15532 C 0.10951 0.18611 0.11745 0.1625 0.1099 0.1787 C 0.10899 0.18055 0.10834 0.1831 0.10742 0.18495 C 0.10638 0.18726 0.10495 0.18888 0.10391 0.19143 C 0.10209 0.19537 0.10156 0.20115 0.09909 0.20416 C 0.09792 0.20555 0.09662 0.20671 0.09558 0.20833 C 0.08386 0.22569 0.09896 0.20439 0.08959 0.22106 C 0.08854 0.22268 0.08724 0.22384 0.08607 0.22523 C 0.08334 0.23148 0.08216 0.23518 0.07891 0.24004 C 0.07774 0.24166 0.07643 0.24282 0.07526 0.24421 C 0.07279 0.24745 0.06979 0.25208 0.06693 0.25486 C 0.0655 0.25648 0.06367 0.2574 0.06224 0.25902 C 0.05209 0.27037 0.06315 0.26134 0.05143 0.26967 C 0.05065 0.27175 0.05026 0.27453 0.04909 0.27592 C 0.04818 0.27731 0.04662 0.27708 0.04558 0.27824 C 0.03633 0.28634 0.0474 0.27916 0.03841 0.28449 C 0.03112 0.29305 0.0388 0.28495 0.03008 0.29074 C 0.02656 0.29328 0.02253 0.29838 0.0194 0.30138 C 0.01784 0.303 0.01628 0.30486 0.01459 0.30555 C 0.01224 0.30694 0.00977 0.30717 0.00742 0.30787 C 0.00586 0.30925 0.00443 0.31111 0.00274 0.31203 C 0.00078 0.31319 -0.0013 0.31319 -0.00325 0.31412 C -0.01002 0.31713 -0.00338 0.31574 -0.01159 0.31828 C -0.02721 0.32338 -0.01393 0.31782 -0.02474 0.32268 L -0.07708 0.32037 C -0.08164 0.32013 -0.08151 0.31875 -0.08424 0.31412 L -0.08893 0.28657 C -0.07278 0.28518 -0.05651 0.28263 -0.04023 0.2824 L 0.06693 0.28449 C 0.07292 0.28472 0.07891 0.28634 0.0849 0.28657 C 0.10742 0.28773 0.13008 0.28796 0.15274 0.28865 L 0.32539 0.28657 C 0.32852 0.28657 0.33164 0.28495 0.3349 0.28449 C 0.33685 0.28425 0.3388 0.28449 0.34089 0.28449 " pathEditMode="relative" ptsTypes="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52 0.0074 L -0.00052 0.0074 C -0.00456 0.00532 -0.00898 0.00486 -0.0125 0.00092 C -0.01484 -0.00186 -0.01719 -0.01181 -0.01719 -0.01181 C -0.02552 -0.01111 -0.03398 -0.01065 -0.04219 -0.00949 C -0.04466 -0.00926 -0.047 -0.00741 -0.04935 -0.00741 C -0.07318 -0.00741 -0.097 -0.0088 -0.12083 -0.00949 C -0.12565 -0.01389 -0.12669 -0.01366 -0.13034 -0.02223 C -0.13229 -0.02686 -0.13385 -0.03681 -0.13516 -0.04144 C -0.13568 -0.04352 -0.13672 -0.04561 -0.1375 -0.04769 C -0.13867 -0.05394 -0.14049 -0.06019 -0.14101 -0.06667 C -0.14141 -0.07176 -0.14167 -0.07662 -0.14219 -0.08149 C -0.14245 -0.0838 -0.1431 -0.08565 -0.14349 -0.08797 C -0.14388 -0.09144 -0.14427 -0.09491 -0.14466 -0.09838 C -0.14427 -0.12732 -0.14414 -0.15625 -0.14349 -0.18519 C -0.14336 -0.18889 -0.14049 -0.19769 -0.13984 -0.2 C -0.13815 -0.20695 -0.13672 -0.21412 -0.13516 -0.2213 C -0.13424 -0.22477 -0.1332 -0.22801 -0.13268 -0.23172 C -0.13229 -0.23473 -0.13216 -0.2375 -0.13151 -0.24028 C -0.13099 -0.2426 -0.12982 -0.24445 -0.12917 -0.24653 C -0.12864 -0.24861 -0.12851 -0.25093 -0.12799 -0.25301 C -0.12695 -0.25672 -0.12539 -0.25973 -0.12435 -0.26366 C -0.11784 -0.28912 -0.12786 -0.2625 -0.11601 -0.29537 C -0.11471 -0.29908 -0.11276 -0.30232 -0.11133 -0.30579 C -0.10963 -0.30996 -0.10807 -0.31436 -0.10651 -0.31852 C -0.10456 -0.33218 -0.10664 -0.32246 -0.10182 -0.33542 C -0.09661 -0.34931 -0.10065 -0.34329 -0.09466 -0.35024 C -0.09388 -0.35394 -0.09193 -0.36528 -0.09101 -0.36736 C -0.08984 -0.37014 -0.08789 -0.37153 -0.08633 -0.37361 C -0.08398 -0.38565 -0.08685 -0.37477 -0.08034 -0.38635 C -0.0793 -0.3882 -0.07904 -0.39074 -0.07799 -0.3926 C -0.07604 -0.39607 -0.072 -0.40024 -0.06966 -0.40324 C -0.0582 -0.4176 -0.07135 -0.40255 -0.06016 -0.41389 C -0.05703 -0.4169 -0.05456 -0.42084 -0.05182 -0.42431 C -0.04948 -0.42732 -0.047 -0.4301 -0.04466 -0.43287 L -0.04101 -0.43704 L -0.03034 -0.44977 C -0.02917 -0.45116 -0.02812 -0.45348 -0.02682 -0.45394 L -0.022 -0.45602 C -0.02435 -0.45324 -0.02656 -0.45 -0.02917 -0.44769 C -0.03489 -0.4426 -0.03385 -0.44375 -0.03984 -0.43704 C -0.04114 -0.43565 -0.04232 -0.43449 -0.04349 -0.43287 C -0.04479 -0.43102 -0.04557 -0.42824 -0.047 -0.42662 C -0.04805 -0.42524 -0.04935 -0.425 -0.05052 -0.42431 C -0.05182 -0.42223 -0.05286 -0.41991 -0.05417 -0.41806 C -0.05599 -0.41551 -0.05807 -0.41366 -0.06016 -0.41181 C -0.06393 -0.40811 -0.06901 -0.40371 -0.07318 -0.40116 C -0.07591 -0.39954 -0.07891 -0.39885 -0.08151 -0.39699 C -0.08476 -0.39445 -0.08776 -0.39074 -0.09101 -0.38843 C -0.09492 -0.38565 -0.09909 -0.38449 -0.10299 -0.38218 C -0.10586 -0.38033 -0.10846 -0.37755 -0.11133 -0.3757 C -0.12031 -0.36991 -0.1293 -0.3632 -0.13867 -0.3588 C -0.14297 -0.35672 -0.14753 -0.3551 -0.15182 -0.35255 C -0.15586 -0.35 -0.15963 -0.3463 -0.16367 -0.34399 C -0.1668 -0.34213 -0.17005 -0.34144 -0.17318 -0.33982 C -0.17838 -0.33704 -0.18359 -0.33449 -0.18867 -0.33125 C -0.19154 -0.3294 -0.19414 -0.32662 -0.197 -0.325 C -0.20013 -0.32315 -0.20338 -0.32223 -0.20651 -0.32061 C -0.21458 -0.31667 -0.21224 -0.3169 -0.21966 -0.31227 C -0.222 -0.31065 -0.22435 -0.30949 -0.22669 -0.30811 C -0.22878 -0.30672 -0.23073 -0.3051 -0.23268 -0.30371 C -0.23503 -0.30232 -0.23763 -0.30162 -0.23984 -0.29954 C -0.24245 -0.29723 -0.2444 -0.29329 -0.247 -0.29098 C -0.24922 -0.28912 -0.25182 -0.28866 -0.25417 -0.28681 C -0.25898 -0.28311 -0.26367 -0.27848 -0.26836 -0.27408 C -0.27083 -0.27199 -0.27318 -0.26968 -0.27552 -0.26783 L -0.29219 -0.2551 C -0.29505 -0.25301 -0.29766 -0.25024 -0.30052 -0.24885 C -0.32383 -0.23704 -0.29492 -0.25255 -0.31601 -0.2382 C -0.31875 -0.23635 -0.32174 -0.23588 -0.32435 -0.23403 C -0.32851 -0.23102 -0.33229 -0.22686 -0.33633 -0.22338 C -0.33867 -0.2213 -0.34114 -0.21945 -0.34336 -0.2169 C -0.34544 -0.21482 -0.34726 -0.2125 -0.34935 -0.21065 C -0.35378 -0.20672 -0.35833 -0.20463 -0.3625 -0.2 C -0.36497 -0.19746 -0.36719 -0.19445 -0.36966 -0.19167 C -0.37083 -0.19028 -0.37226 -0.18936 -0.37318 -0.18727 L -0.37669 -0.17894 C -0.37982 -0.1625 -0.37825 -0.17037 -0.38151 -0.15556 C -0.38229 -0.14792 -0.38346 -0.14028 -0.38385 -0.13241 C -0.38685 -0.08125 -0.38411 0.02453 -0.38385 0.04976 C -0.3819 0.04814 -0.37995 0.04699 -0.37799 0.04537 C -0.3763 0.04421 -0.37474 0.04236 -0.37318 0.0412 C -0.36745 0.0368 -0.37135 0.04189 -0.36484 0.03495 C -0.36237 0.03217 -0.36016 0.0287 -0.35768 0.02639 C -0.35586 0.02453 -0.35364 0.02384 -0.35169 0.02222 C -0.34883 0.01967 -0.34635 0.01597 -0.34336 0.01365 C -0.33997 0.01088 -0.33581 0.01111 -0.33268 0.0074 C -0.3263 -0.00024 -0.33138 0.00486 -0.32083 -0.00116 C -0.31601 -0.00394 -0.3112 -0.00625 -0.30651 -0.00949 C -0.30456 -0.01111 -0.3026 -0.01274 -0.30052 -0.01389 C -0.29818 -0.01505 -0.29583 -0.01528 -0.29336 -0.01598 C -0.29101 -0.01806 -0.28867 -0.02037 -0.28633 -0.02223 C -0.28398 -0.02408 -0.28151 -0.025 -0.27917 -0.02662 C -0.27591 -0.02848 -0.27279 -0.03102 -0.26966 -0.03287 C -0.26693 -0.03449 -0.26393 -0.03519 -0.26133 -0.03704 C -0.25885 -0.03889 -0.25664 -0.04167 -0.25417 -0.04352 C -0.247 -0.04861 -0.23984 -0.05324 -0.23268 -0.05834 L -0.22083 -0.06667 C -0.21797 -0.06875 -0.21549 -0.07246 -0.2125 -0.07315 L -0.20299 -0.07524 C -0.19739 -0.07801 -0.1918 -0.08033 -0.18633 -0.08357 C -0.18385 -0.08519 -0.18151 -0.08635 -0.17917 -0.08797 C -0.17708 -0.08912 -0.17526 -0.09098 -0.17318 -0.09213 C -0.17161 -0.09306 -0.17005 -0.09352 -0.16849 -0.09422 C -0.15989 -0.09861 -0.17096 -0.09422 -0.15885 -0.09838 C -0.15768 -0.1 -0.15664 -0.10139 -0.15534 -0.10278 C -0.15195 -0.10625 -0.14831 -0.1088 -0.14466 -0.11111 C -0.14049 -0.11389 -0.13971 -0.11343 -0.13516 -0.1176 C -0.13385 -0.11875 -0.13281 -0.12061 -0.13151 -0.12176 C -0.13047 -0.12269 -0.12917 -0.12315 -0.12799 -0.12385 C -0.12591 -0.12524 -0.12396 -0.12662 -0.122 -0.12801 C -0.12044 -0.1294 -0.11888 -0.13125 -0.11719 -0.13241 C -0.11575 -0.13334 -0.11406 -0.13334 -0.1125 -0.13449 C -0.11081 -0.13565 -0.10937 -0.1375 -0.10768 -0.13866 C -0.10651 -0.13959 -0.10534 -0.14005 -0.10417 -0.14074 C -0.10208 -0.14213 -0.10013 -0.14352 -0.09818 -0.14514 C -0.09661 -0.1463 -0.09505 -0.14792 -0.09349 -0.14931 C -0.09154 -0.15093 -0.08945 -0.15186 -0.0875 -0.15348 C -0.08503 -0.15556 -0.08281 -0.15787 -0.08034 -0.15996 C -0.06927 -0.16852 -0.08841 -0.15024 -0.06966 -0.16829 C -0.06758 -0.17037 -0.06575 -0.17269 -0.06367 -0.17477 C -0.04805 -0.18982 -0.0625 -0.17593 -0.05299 -0.18311 C -0.0513 -0.18449 -0.04987 -0.18611 -0.04818 -0.18727 C -0.04583 -0.18912 -0.04232 -0.19051 -0.03984 -0.19167 C -0.03229 -0.20162 -0.03685 -0.1963 -0.02552 -0.20649 C -0.02396 -0.20787 -0.02253 -0.20949 -0.02083 -0.21065 C -0.01888 -0.21204 -0.0168 -0.21297 -0.01484 -0.21482 C -0.01237 -0.21736 -0.00768 -0.22338 -0.00768 -0.22338 C -0.01549 -0.22524 -0.01784 -0.22547 -0.02552 -0.22963 C -0.02878 -0.23149 -0.0319 -0.23403 -0.03516 -0.23611 C -0.04036 -0.23936 -0.04609 -0.24329 -0.05182 -0.24445 C -0.05651 -0.24561 -0.06133 -0.24561 -0.06601 -0.24653 L -0.10651 -0.2551 L -0.13984 -0.26135 L -0.1625 -0.26783 C -0.16562 -0.26852 -0.16888 -0.26899 -0.172 -0.26991 C -0.20651 -0.28102 -0.16927 -0.27246 -0.21003 -0.28056 C -0.22552 -0.28727 -0.20898 -0.28056 -0.24583 -0.28473 C -0.24818 -0.28496 -0.25052 -0.28611 -0.25299 -0.28681 C -0.2569 -0.2882 -0.26484 -0.29098 -0.26484 -0.29098 C -0.2668 -0.29236 -0.26875 -0.29399 -0.27083 -0.29537 C -0.27552 -0.29838 -0.2806 -0.29977 -0.28503 -0.30371 C -0.29401 -0.31181 -0.28958 -0.30926 -0.29818 -0.31227 C -0.31042 -0.32871 -0.29414 -0.3088 -0.31003 -0.32061 C -0.31276 -0.32269 -0.31471 -0.32686 -0.31719 -0.32917 C -0.31875 -0.33056 -0.32044 -0.33172 -0.322 -0.33334 C -0.32318 -0.33473 -0.32422 -0.33658 -0.32552 -0.33774 C -0.32669 -0.33866 -0.32799 -0.33866 -0.32917 -0.33982 C -0.33164 -0.34213 -0.33385 -0.34537 -0.33633 -0.34815 C -0.3375 -0.34954 -0.33841 -0.35186 -0.33984 -0.35255 L -0.34466 -0.35463 C -0.35612 -0.36991 -0.34388 -0.35486 -0.35299 -0.36297 C -0.36211 -0.3713 -0.35104 -0.36412 -0.36003 -0.36945 C -0.36172 -0.37153 -0.36315 -0.37408 -0.36484 -0.3757 C -0.37513 -0.38611 -0.35911 -0.36389 -0.37435 -0.38426 C -0.37565 -0.38588 -0.37656 -0.38889 -0.37799 -0.39051 C -0.37943 -0.39236 -0.38125 -0.39283 -0.38268 -0.39468 C -0.39401 -0.40903 -0.37799 -0.39375 -0.39101 -0.40533 C -0.40143 -0.42385 -0.38867 -0.40047 -0.397 -0.41806 C -0.39805 -0.42037 -0.39935 -0.42223 -0.40052 -0.42431 C -0.40208 -0.43218 -0.40117 -0.42871 -0.40286 -0.43496 " pathEditMode="relative" ptsTypes="AAAAAAAAAAAAAAAAAAAAAAAAAAAAAAAAAAAAAAAAAAAAAAAAAAAAAAAAAAAAAAAAAAAAAAAAAAAAAAAAAAAAAAAAAAAAAAAAAAAAAAAAAAAAAAAAAAAAAAAAAAAAAAAAAAAAAAAAAAAAAAAAAAAAAAAAAAAAAAAAA">
                                      <p:cBhvr>
                                        <p:cTn id="8" dur="8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Beitragseinzug live</a:t>
            </a:r>
          </a:p>
        </p:txBody>
      </p:sp>
      <p:pic>
        <p:nvPicPr>
          <p:cNvPr id="3" name="ScreenCapture_22.03.2017 10.20.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3600" y="1436400"/>
            <a:ext cx="8766000" cy="47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Finanzauswertung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1" y="1614791"/>
            <a:ext cx="3275046" cy="47081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1790700"/>
            <a:ext cx="35147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/>
          <a:lstStyle/>
          <a:p>
            <a:r>
              <a:rPr lang="de-DE" dirty="0"/>
              <a:t>Die Arbeitsfelder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Mitgliederverwaltung</a:t>
            </a:r>
          </a:p>
          <a:p>
            <a:pPr>
              <a:lnSpc>
                <a:spcPct val="150000"/>
              </a:lnSpc>
            </a:pPr>
            <a:r>
              <a:rPr lang="de-DE" dirty="0"/>
              <a:t>Finanzverwaltung</a:t>
            </a:r>
          </a:p>
          <a:p>
            <a:pPr>
              <a:lnSpc>
                <a:spcPct val="150000"/>
              </a:lnSpc>
            </a:pPr>
            <a:r>
              <a:rPr lang="de-DE" dirty="0"/>
              <a:t>Kommunikation</a:t>
            </a:r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808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25" y="1266825"/>
            <a:ext cx="7496175" cy="55911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363171"/>
            <a:ext cx="10515600" cy="473962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Serienbriefe mit allen Feldern der Mitgliederverwaltung</a:t>
            </a:r>
          </a:p>
          <a:p>
            <a:pPr lvl="1"/>
            <a:r>
              <a:rPr lang="de-DE" dirty="0"/>
              <a:t>Per Mail</a:t>
            </a:r>
          </a:p>
          <a:p>
            <a:pPr lvl="1"/>
            <a:r>
              <a:rPr lang="de-DE" dirty="0"/>
              <a:t>Per ePost</a:t>
            </a:r>
          </a:p>
          <a:p>
            <a:pPr lvl="1"/>
            <a:r>
              <a:rPr lang="de-DE" dirty="0"/>
              <a:t>Per Lettershop</a:t>
            </a:r>
          </a:p>
          <a:p>
            <a:pPr>
              <a:lnSpc>
                <a:spcPct val="150000"/>
              </a:lnSpc>
            </a:pPr>
            <a:r>
              <a:rPr lang="de-DE" dirty="0"/>
              <a:t>Emails</a:t>
            </a:r>
          </a:p>
          <a:p>
            <a:pPr lvl="1"/>
            <a:r>
              <a:rPr lang="de-DE" dirty="0"/>
              <a:t>Mit individuellem Anhang</a:t>
            </a:r>
          </a:p>
          <a:p>
            <a:pPr lvl="1"/>
            <a:r>
              <a:rPr lang="de-DE" dirty="0"/>
              <a:t>Personalisiert</a:t>
            </a:r>
          </a:p>
          <a:p>
            <a:pPr>
              <a:lnSpc>
                <a:spcPct val="150000"/>
              </a:lnSpc>
            </a:pPr>
            <a:r>
              <a:rPr lang="de-DE" dirty="0"/>
              <a:t>SMS</a:t>
            </a:r>
          </a:p>
          <a:p>
            <a:pPr lvl="1"/>
            <a:r>
              <a:rPr lang="de-DE" dirty="0"/>
              <a:t>Für kleine Gruppen </a:t>
            </a:r>
          </a:p>
          <a:p>
            <a:pPr lvl="1"/>
            <a:r>
              <a:rPr lang="de-DE" dirty="0"/>
              <a:t>Zum Geburtstag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68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 live </a:t>
            </a:r>
          </a:p>
        </p:txBody>
      </p:sp>
      <p:pic>
        <p:nvPicPr>
          <p:cNvPr id="11" name="ScreenCapture_22.03.2017 11.45.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1432812"/>
            <a:ext cx="8571271" cy="46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Nützliche Erweiterungen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Elektronische Belegablage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Scannen von Eingangs- oder Ausgangsbelegen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Zuordnung zu Buchungen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Belege können nicht verloren gehen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Möglichkeit einer elektronischen Kassenprüfung</a:t>
            </a:r>
          </a:p>
          <a:p>
            <a:pPr>
              <a:lnSpc>
                <a:spcPct val="150000"/>
              </a:lnSpc>
            </a:pPr>
            <a:r>
              <a:rPr lang="de-DE" dirty="0"/>
              <a:t>Lettershop – Drucken, kuvertieren und versenden</a:t>
            </a:r>
          </a:p>
        </p:txBody>
      </p:sp>
    </p:spTree>
    <p:extLst>
      <p:ext uri="{BB962C8B-B14F-4D97-AF65-F5344CB8AC3E}">
        <p14:creationId xmlns:p14="http://schemas.microsoft.com/office/powerpoint/2010/main" val="379896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Nützliche Erweiterungen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Netxp-Verein Festplatte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Zentraler Speicher des Vereins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Ablageort für eingehende Emails oder Belege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Datenspeicher für papierloses Vereinsbüro</a:t>
            </a:r>
          </a:p>
          <a:p>
            <a:pPr>
              <a:lnSpc>
                <a:spcPct val="150000"/>
              </a:lnSpc>
            </a:pPr>
            <a:r>
              <a:rPr lang="de-DE" dirty="0"/>
              <a:t>SMS Kurznachrichten</a:t>
            </a:r>
          </a:p>
        </p:txBody>
      </p:sp>
    </p:spTree>
    <p:extLst>
      <p:ext uri="{BB962C8B-B14F-4D97-AF65-F5344CB8AC3E}">
        <p14:creationId xmlns:p14="http://schemas.microsoft.com/office/powerpoint/2010/main" val="39099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Kosten, Bestellung, Import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37334"/>
            <a:ext cx="10515600" cy="529420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Kostenloser Testzugang für 30 Tage mit allen Funktionen</a:t>
            </a:r>
          </a:p>
          <a:p>
            <a:pPr>
              <a:lnSpc>
                <a:spcPct val="150000"/>
              </a:lnSpc>
            </a:pPr>
            <a:r>
              <a:rPr lang="de-DE" dirty="0"/>
              <a:t>Kosten einmalig 99.- €</a:t>
            </a:r>
          </a:p>
          <a:p>
            <a:pPr>
              <a:lnSpc>
                <a:spcPct val="150000"/>
              </a:lnSpc>
            </a:pPr>
            <a:r>
              <a:rPr lang="de-DE" dirty="0"/>
              <a:t>Laufende Kosten 0,08 € je aktivem Mitglied im Quartal</a:t>
            </a:r>
          </a:p>
          <a:p>
            <a:pPr>
              <a:lnSpc>
                <a:spcPct val="150000"/>
              </a:lnSpc>
            </a:pPr>
            <a:r>
              <a:rPr lang="de-DE" dirty="0"/>
              <a:t>Kostenloser Import </a:t>
            </a:r>
          </a:p>
          <a:p>
            <a:pPr>
              <a:lnSpc>
                <a:spcPct val="150000"/>
              </a:lnSpc>
            </a:pPr>
            <a:r>
              <a:rPr lang="de-DE" dirty="0"/>
              <a:t>Kostenlose Updates</a:t>
            </a:r>
          </a:p>
          <a:p>
            <a:pPr>
              <a:lnSpc>
                <a:spcPct val="150000"/>
              </a:lnSpc>
            </a:pPr>
            <a:r>
              <a:rPr lang="de-DE" dirty="0"/>
              <a:t>Kostenloser Telefon oder Email Support</a:t>
            </a:r>
          </a:p>
          <a:p>
            <a:pPr>
              <a:lnSpc>
                <a:spcPct val="150000"/>
              </a:lnSpc>
            </a:pPr>
            <a:r>
              <a:rPr lang="de-DE" dirty="0"/>
              <a:t>Kostenlose, unbegrenzte Anzahl von Benutzern</a:t>
            </a:r>
          </a:p>
        </p:txBody>
      </p:sp>
    </p:spTree>
    <p:extLst>
      <p:ext uri="{BB962C8B-B14F-4D97-AF65-F5344CB8AC3E}">
        <p14:creationId xmlns:p14="http://schemas.microsoft.com/office/powerpoint/2010/main" val="3058325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Ende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206408" y="3577159"/>
            <a:ext cx="2782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</a:t>
            </a:r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65732" y="2742092"/>
            <a:ext cx="278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7" name="Textfeld 6"/>
          <p:cNvSpPr txBox="1"/>
          <p:nvPr/>
        </p:nvSpPr>
        <p:spPr>
          <a:xfrm rot="20935766">
            <a:off x="3339074" y="3828655"/>
            <a:ext cx="2782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8" name="Textfeld 7"/>
          <p:cNvSpPr txBox="1"/>
          <p:nvPr/>
        </p:nvSpPr>
        <p:spPr>
          <a:xfrm rot="2787870">
            <a:off x="574276" y="4412752"/>
            <a:ext cx="2782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9" name="Textfeld 8"/>
          <p:cNvSpPr txBox="1"/>
          <p:nvPr/>
        </p:nvSpPr>
        <p:spPr>
          <a:xfrm rot="2634864">
            <a:off x="3283894" y="2071749"/>
            <a:ext cx="278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10" name="Textfeld 9"/>
          <p:cNvSpPr txBox="1"/>
          <p:nvPr/>
        </p:nvSpPr>
        <p:spPr>
          <a:xfrm rot="20210106">
            <a:off x="328815" y="5453922"/>
            <a:ext cx="278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0121" y="1507884"/>
            <a:ext cx="2782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</a:t>
            </a:r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45323" y="3305871"/>
            <a:ext cx="2782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13" name="Textfeld 12"/>
          <p:cNvSpPr txBox="1"/>
          <p:nvPr/>
        </p:nvSpPr>
        <p:spPr>
          <a:xfrm rot="573874">
            <a:off x="5987400" y="1773320"/>
            <a:ext cx="278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14" name="Textfeld 13"/>
          <p:cNvSpPr txBox="1"/>
          <p:nvPr/>
        </p:nvSpPr>
        <p:spPr>
          <a:xfrm rot="1382299">
            <a:off x="3427377" y="5508908"/>
            <a:ext cx="278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15" name="Textfeld 14"/>
          <p:cNvSpPr txBox="1"/>
          <p:nvPr/>
        </p:nvSpPr>
        <p:spPr>
          <a:xfrm rot="17918958">
            <a:off x="9120536" y="5064867"/>
            <a:ext cx="278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16" name="Textfeld 15"/>
          <p:cNvSpPr txBox="1"/>
          <p:nvPr/>
        </p:nvSpPr>
        <p:spPr>
          <a:xfrm rot="636624">
            <a:off x="6657068" y="4662792"/>
            <a:ext cx="278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  <p:sp>
        <p:nvSpPr>
          <p:cNvPr id="17" name="Textfeld 16"/>
          <p:cNvSpPr txBox="1"/>
          <p:nvPr/>
        </p:nvSpPr>
        <p:spPr>
          <a:xfrm rot="19935231">
            <a:off x="8793803" y="1743988"/>
            <a:ext cx="278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535666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Ende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8095" y="1643975"/>
            <a:ext cx="121239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Viel Spaß bei der Arbeit </a:t>
            </a:r>
          </a:p>
          <a:p>
            <a:pPr algn="ctr"/>
            <a:r>
              <a:rPr lang="de-DE" sz="40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</a:t>
            </a:r>
          </a:p>
          <a:p>
            <a:pPr algn="ctr"/>
            <a:r>
              <a:rPr lang="de-DE" sz="7200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Netxp-Verein</a:t>
            </a:r>
          </a:p>
        </p:txBody>
      </p:sp>
    </p:spTree>
    <p:extLst>
      <p:ext uri="{BB962C8B-B14F-4D97-AF65-F5344CB8AC3E}">
        <p14:creationId xmlns:p14="http://schemas.microsoft.com/office/powerpoint/2010/main" val="850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3829"/>
            <a:ext cx="7580086" cy="694077"/>
          </a:xfrm>
        </p:spPr>
        <p:txBody>
          <a:bodyPr>
            <a:normAutofit/>
          </a:bodyPr>
          <a:lstStyle/>
          <a:p>
            <a:r>
              <a:rPr lang="de-DE" dirty="0"/>
              <a:t>Online Vereinsverwaltung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07886"/>
            <a:ext cx="10515600" cy="476907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Heute: </a:t>
            </a:r>
          </a:p>
        </p:txBody>
      </p:sp>
      <p:pic>
        <p:nvPicPr>
          <p:cNvPr id="11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4" y="4865687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393" y="3238953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5" y="1612219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95" y="4865687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95" y="3238953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ildergebnis für compu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96" y="1612219"/>
            <a:ext cx="139414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971021" y="2705942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Vorstand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898621" y="2708209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Spartenleiter A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971021" y="5999562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Schriftführer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971021" y="4308798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Schatzmeister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898620" y="5992297"/>
            <a:ext cx="297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Mitgliederverwaltung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898621" y="4304424"/>
            <a:ext cx="196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Beisitzer</a:t>
            </a:r>
          </a:p>
        </p:txBody>
      </p:sp>
      <p:pic>
        <p:nvPicPr>
          <p:cNvPr id="2050" name="Picture 2" descr="Bildergebnis für rechenzentrum clip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12994" r="17629" b="17535"/>
          <a:stretch/>
        </p:blipFill>
        <p:spPr bwMode="auto">
          <a:xfrm>
            <a:off x="4976221" y="3017440"/>
            <a:ext cx="2244223" cy="18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r Verbinder 5"/>
          <p:cNvCxnSpPr>
            <a:cxnSpLocks/>
          </p:cNvCxnSpPr>
          <p:nvPr/>
        </p:nvCxnSpPr>
        <p:spPr>
          <a:xfrm>
            <a:off x="4557486" y="2705942"/>
            <a:ext cx="1541689" cy="369332"/>
          </a:xfrm>
          <a:prstGeom prst="line">
            <a:avLst/>
          </a:prstGeom>
          <a:ln w="28575">
            <a:solidFill>
              <a:srgbClr val="51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>
            <a:cxnSpLocks/>
          </p:cNvCxnSpPr>
          <p:nvPr/>
        </p:nvCxnSpPr>
        <p:spPr>
          <a:xfrm flipH="1">
            <a:off x="6099175" y="2705942"/>
            <a:ext cx="1539875" cy="369332"/>
          </a:xfrm>
          <a:prstGeom prst="line">
            <a:avLst/>
          </a:prstGeom>
          <a:ln w="28575">
            <a:solidFill>
              <a:srgbClr val="51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>
            <a:cxnSpLocks/>
            <a:stCxn id="15" idx="3"/>
          </p:cNvCxnSpPr>
          <p:nvPr/>
        </p:nvCxnSpPr>
        <p:spPr>
          <a:xfrm flipV="1">
            <a:off x="4437742" y="3806825"/>
            <a:ext cx="623208" cy="1814"/>
          </a:xfrm>
          <a:prstGeom prst="line">
            <a:avLst/>
          </a:prstGeom>
          <a:ln w="28575">
            <a:solidFill>
              <a:srgbClr val="51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>
            <a:cxnSpLocks/>
          </p:cNvCxnSpPr>
          <p:nvPr/>
        </p:nvCxnSpPr>
        <p:spPr>
          <a:xfrm flipV="1">
            <a:off x="7152367" y="3790610"/>
            <a:ext cx="623208" cy="1814"/>
          </a:xfrm>
          <a:prstGeom prst="line">
            <a:avLst/>
          </a:prstGeom>
          <a:ln w="28575">
            <a:solidFill>
              <a:srgbClr val="51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>
            <a:cxnSpLocks/>
            <a:endCxn id="2050" idx="2"/>
          </p:cNvCxnSpPr>
          <p:nvPr/>
        </p:nvCxnSpPr>
        <p:spPr>
          <a:xfrm flipV="1">
            <a:off x="4563836" y="4865687"/>
            <a:ext cx="1534497" cy="286306"/>
          </a:xfrm>
          <a:prstGeom prst="line">
            <a:avLst/>
          </a:prstGeom>
          <a:ln w="28575">
            <a:solidFill>
              <a:srgbClr val="51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>
            <a:cxnSpLocks/>
            <a:endCxn id="2050" idx="2"/>
          </p:cNvCxnSpPr>
          <p:nvPr/>
        </p:nvCxnSpPr>
        <p:spPr>
          <a:xfrm flipH="1" flipV="1">
            <a:off x="6098333" y="4865687"/>
            <a:ext cx="1547068" cy="286306"/>
          </a:xfrm>
          <a:prstGeom prst="line">
            <a:avLst/>
          </a:prstGeom>
          <a:ln w="28575">
            <a:solidFill>
              <a:srgbClr val="51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5378381" y="510480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Gleichzeitig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031062" y="2275998"/>
            <a:ext cx="212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5756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 Datenbestand</a:t>
            </a:r>
          </a:p>
        </p:txBody>
      </p:sp>
    </p:spTree>
    <p:extLst>
      <p:ext uri="{BB962C8B-B14F-4D97-AF65-F5344CB8AC3E}">
        <p14:creationId xmlns:p14="http://schemas.microsoft.com/office/powerpoint/2010/main" val="19655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zentraler Datenbestand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EIN Verein - EIN Datenbestand</a:t>
            </a:r>
          </a:p>
          <a:p>
            <a:pPr>
              <a:lnSpc>
                <a:spcPct val="150000"/>
              </a:lnSpc>
            </a:pPr>
            <a:r>
              <a:rPr lang="de-DE" dirty="0"/>
              <a:t>Keine Datensicherung nötig – aber möglich</a:t>
            </a:r>
          </a:p>
          <a:p>
            <a:pPr>
              <a:lnSpc>
                <a:spcPct val="150000"/>
              </a:lnSpc>
            </a:pPr>
            <a:r>
              <a:rPr lang="de-DE" dirty="0"/>
              <a:t>Besserer Schutz für die Vereinsdaten (Verlust oder Zerstörung)</a:t>
            </a:r>
          </a:p>
          <a:p>
            <a:pPr>
              <a:lnSpc>
                <a:spcPct val="150000"/>
              </a:lnSpc>
            </a:pPr>
            <a:r>
              <a:rPr lang="de-DE" dirty="0"/>
              <a:t>Mehrbenutzerfähig – beliebig viele Benutzer </a:t>
            </a:r>
          </a:p>
          <a:p>
            <a:pPr>
              <a:lnSpc>
                <a:spcPct val="150000"/>
              </a:lnSpc>
            </a:pPr>
            <a:r>
              <a:rPr lang="de-DE" dirty="0"/>
              <a:t>Benutzer können durch Rechtesystem eingeschränkt werden</a:t>
            </a:r>
          </a:p>
          <a:p>
            <a:pPr>
              <a:lnSpc>
                <a:spcPct val="150000"/>
              </a:lnSpc>
            </a:pPr>
            <a:r>
              <a:rPr lang="de-DE" dirty="0"/>
              <a:t>Änderungen können nachvollzogen werden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DE" dirty="0"/>
              <a:t>Benutzer können nach ihrem Ausscheiden gesperrt werden</a:t>
            </a:r>
          </a:p>
        </p:txBody>
      </p:sp>
    </p:spTree>
    <p:extLst>
      <p:ext uri="{BB962C8B-B14F-4D97-AF65-F5344CB8AC3E}">
        <p14:creationId xmlns:p14="http://schemas.microsoft.com/office/powerpoint/2010/main" val="17100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/>
          <a:lstStyle/>
          <a:p>
            <a:r>
              <a:rPr lang="de-DE" dirty="0"/>
              <a:t>zentraler Datenbestand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424972"/>
            <a:ext cx="9848850" cy="52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/>
          <a:lstStyle/>
          <a:p>
            <a:r>
              <a:rPr lang="de-DE" dirty="0"/>
              <a:t>Integrierte Vereinsverwaltung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407348173"/>
              </p:ext>
            </p:extLst>
          </p:nvPr>
        </p:nvGraphicFramePr>
        <p:xfrm>
          <a:off x="2359742" y="1632155"/>
          <a:ext cx="7347974" cy="4899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39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6B772E-04AD-4732-81A7-13220B038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A3AE0-7970-49DE-BE99-A704EE896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6499DB-ACF0-4844-B985-152DBAFB6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6461D1-33F7-4B31-A733-017A6607F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FCE1C7-0C8D-450B-B3DD-91177B07E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FBC292-8085-40C3-BD55-D28CD2D94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/>
          <a:lstStyle/>
          <a:p>
            <a:r>
              <a:rPr lang="de-DE" dirty="0"/>
              <a:t>Vorteile der Datenintegration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Weniger Erfassungstätigkeiten</a:t>
            </a:r>
          </a:p>
          <a:p>
            <a:pPr>
              <a:lnSpc>
                <a:spcPct val="150000"/>
              </a:lnSpc>
            </a:pPr>
            <a:r>
              <a:rPr lang="de-DE" dirty="0"/>
              <a:t>Vermeidung von Erfassungsfehlern</a:t>
            </a:r>
          </a:p>
          <a:p>
            <a:pPr>
              <a:lnSpc>
                <a:spcPct val="150000"/>
              </a:lnSpc>
            </a:pPr>
            <a:r>
              <a:rPr lang="de-DE" dirty="0"/>
              <a:t>Verbesserte Aussagekraft der Daten</a:t>
            </a:r>
          </a:p>
          <a:p>
            <a:pPr>
              <a:lnSpc>
                <a:spcPct val="150000"/>
              </a:lnSpc>
            </a:pPr>
            <a:r>
              <a:rPr lang="de-DE" dirty="0"/>
              <a:t>Einfachere Arbeitsweise durch Programmautomatiken</a:t>
            </a:r>
          </a:p>
          <a:p>
            <a:pPr>
              <a:lnSpc>
                <a:spcPct val="150000"/>
              </a:lnSpc>
            </a:pPr>
            <a:r>
              <a:rPr lang="de-DE" dirty="0"/>
              <a:t>Bessere Auswertungsmöglichkeiten durch Datenverzahnung</a:t>
            </a:r>
          </a:p>
        </p:txBody>
      </p:sp>
    </p:spTree>
    <p:extLst>
      <p:ext uri="{BB962C8B-B14F-4D97-AF65-F5344CB8AC3E}">
        <p14:creationId xmlns:p14="http://schemas.microsoft.com/office/powerpoint/2010/main" val="201022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80086" cy="662781"/>
          </a:xfrm>
        </p:spPr>
        <p:txBody>
          <a:bodyPr/>
          <a:lstStyle/>
          <a:p>
            <a:r>
              <a:rPr lang="de-DE" dirty="0"/>
              <a:t>Die Arbeitsfelder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838199" y="1437335"/>
            <a:ext cx="10944225" cy="47396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Mitgliederverwaltung</a:t>
            </a:r>
          </a:p>
          <a:p>
            <a:pPr>
              <a:lnSpc>
                <a:spcPct val="150000"/>
              </a:lnSpc>
            </a:pPr>
            <a:r>
              <a:rPr lang="de-DE" dirty="0"/>
              <a:t>Finanzverwaltung</a:t>
            </a:r>
          </a:p>
          <a:p>
            <a:pPr>
              <a:lnSpc>
                <a:spcPct val="150000"/>
              </a:lnSpc>
            </a:pPr>
            <a:r>
              <a:rPr lang="de-DE" dirty="0"/>
              <a:t>Kommunikation</a:t>
            </a:r>
          </a:p>
          <a:p>
            <a:pPr marL="0" indent="0">
              <a:lnSpc>
                <a:spcPct val="15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99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uiExpand="1" build="p"/>
      <p:bldP spid="4" grpId="2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0058400" cy="6705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Mitgliederverwaltung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437334"/>
            <a:ext cx="10944225" cy="52296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Alle nötigen Felder sind vorhanden</a:t>
            </a:r>
          </a:p>
          <a:p>
            <a:pPr>
              <a:lnSpc>
                <a:spcPct val="150000"/>
              </a:lnSpc>
            </a:pPr>
            <a:r>
              <a:rPr lang="de-DE" dirty="0"/>
              <a:t>Vereinsspezifische Felder können hinzugefügt werden</a:t>
            </a:r>
          </a:p>
          <a:p>
            <a:pPr>
              <a:lnSpc>
                <a:spcPct val="150000"/>
              </a:lnSpc>
            </a:pPr>
            <a:r>
              <a:rPr lang="de-DE" dirty="0"/>
              <a:t>Anpassbarkeit von Mitgliederliste und Mitgliederfilter</a:t>
            </a:r>
          </a:p>
          <a:p>
            <a:pPr>
              <a:lnSpc>
                <a:spcPct val="150000"/>
              </a:lnSpc>
            </a:pPr>
            <a:r>
              <a:rPr lang="de-DE" dirty="0"/>
              <a:t>Verwaltung von Führungszeugnissen nach §72a SGB VIII</a:t>
            </a:r>
          </a:p>
          <a:p>
            <a:pPr>
              <a:lnSpc>
                <a:spcPct val="150000"/>
              </a:lnSpc>
            </a:pPr>
            <a:r>
              <a:rPr lang="de-DE" dirty="0"/>
              <a:t>Mitgliederhistorie wird automatisch geführt</a:t>
            </a:r>
          </a:p>
          <a:p>
            <a:pPr>
              <a:lnSpc>
                <a:spcPct val="150000"/>
              </a:lnSpc>
            </a:pPr>
            <a:r>
              <a:rPr lang="de-DE" dirty="0"/>
              <a:t>Einfache und komfortable Bildung </a:t>
            </a:r>
            <a:br>
              <a:rPr lang="de-DE" dirty="0"/>
            </a:br>
            <a:r>
              <a:rPr lang="de-DE" dirty="0"/>
              <a:t>von Mitgliedergruppen</a:t>
            </a:r>
          </a:p>
        </p:txBody>
      </p:sp>
    </p:spTree>
    <p:extLst>
      <p:ext uri="{BB962C8B-B14F-4D97-AF65-F5344CB8AC3E}">
        <p14:creationId xmlns:p14="http://schemas.microsoft.com/office/powerpoint/2010/main" val="24412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443</Words>
  <Application>Microsoft Office PowerPoint</Application>
  <PresentationFormat>Breitbild</PresentationFormat>
  <Paragraphs>160</Paragraphs>
  <Slides>29</Slides>
  <Notes>4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Office</vt:lpstr>
      <vt:lpstr>PowerPoint-Präsentation</vt:lpstr>
      <vt:lpstr>Online Vereinsverwaltung</vt:lpstr>
      <vt:lpstr>Online Vereinsverwaltung</vt:lpstr>
      <vt:lpstr>zentraler Datenbestand</vt:lpstr>
      <vt:lpstr>zentraler Datenbestand</vt:lpstr>
      <vt:lpstr>Integrierte Vereinsverwaltung</vt:lpstr>
      <vt:lpstr>Vorteile der Datenintegration</vt:lpstr>
      <vt:lpstr>Die Arbeitsfelder</vt:lpstr>
      <vt:lpstr>Mitgliederverwaltung</vt:lpstr>
      <vt:lpstr>Mitgliederverwaltung live</vt:lpstr>
      <vt:lpstr>Eigene Felder</vt:lpstr>
      <vt:lpstr>Bilder Eigene Felder</vt:lpstr>
      <vt:lpstr>Mitgliederverwaltung Beiträge</vt:lpstr>
      <vt:lpstr>Die Arbeitsfelder</vt:lpstr>
      <vt:lpstr>Finanzverwaltung</vt:lpstr>
      <vt:lpstr>Onlinebanking Konten</vt:lpstr>
      <vt:lpstr>Online Banking</vt:lpstr>
      <vt:lpstr>Kontenplan erstellen / ändern </vt:lpstr>
      <vt:lpstr>Buchhaltung</vt:lpstr>
      <vt:lpstr>Beitragseinzug live</vt:lpstr>
      <vt:lpstr>Finanzauswertung</vt:lpstr>
      <vt:lpstr>Die Arbeitsfelder</vt:lpstr>
      <vt:lpstr>Kommunikation</vt:lpstr>
      <vt:lpstr>Kommunikation live </vt:lpstr>
      <vt:lpstr>Nützliche Erweiterungen</vt:lpstr>
      <vt:lpstr>Nützliche Erweiterungen</vt:lpstr>
      <vt:lpstr>Kosten, Bestellung, Import</vt:lpstr>
      <vt:lpstr>Zum Ende</vt:lpstr>
      <vt:lpstr>Zum Ende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Sperl</dc:creator>
  <cp:lastModifiedBy>Christoph Sperl</cp:lastModifiedBy>
  <cp:revision>73</cp:revision>
  <dcterms:created xsi:type="dcterms:W3CDTF">2017-03-14T09:09:30Z</dcterms:created>
  <dcterms:modified xsi:type="dcterms:W3CDTF">2018-08-23T14:03:32Z</dcterms:modified>
</cp:coreProperties>
</file>